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762825" cy="43927713"/>
  <p:notesSz cx="6858000" cy="9144000"/>
  <p:defaultTextStyle>
    <a:defPPr>
      <a:defRPr lang="en-US"/>
    </a:defPPr>
    <a:lvl1pPr algn="l" defTabSz="21907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1pPr>
    <a:lvl2pPr marL="2190750" indent="-1733550" algn="l" defTabSz="21907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2pPr>
    <a:lvl3pPr marL="4381500" indent="-3467100" algn="l" defTabSz="21907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3pPr>
    <a:lvl4pPr marL="6572250" indent="-5200650" algn="l" defTabSz="21907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4pPr>
    <a:lvl5pPr marL="8763000" indent="-6934200" algn="l" defTabSz="21907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5pPr>
    <a:lvl6pPr marL="2286000" algn="l" defTabSz="457200" rtl="0" eaLnBrk="1" latinLnBrk="0" hangingPunct="1">
      <a:defRPr sz="86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6pPr>
    <a:lvl7pPr marL="2743200" algn="l" defTabSz="457200" rtl="0" eaLnBrk="1" latinLnBrk="0" hangingPunct="1">
      <a:defRPr sz="86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7pPr>
    <a:lvl8pPr marL="3200400" algn="l" defTabSz="457200" rtl="0" eaLnBrk="1" latinLnBrk="0" hangingPunct="1">
      <a:defRPr sz="86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8pPr>
    <a:lvl9pPr marL="3657600" algn="l" defTabSz="457200" rtl="0" eaLnBrk="1" latinLnBrk="0" hangingPunct="1">
      <a:defRPr sz="86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5644" y="9000"/>
      </p:cViewPr>
      <p:guideLst>
        <p:guide orient="horz" pos="13836"/>
        <p:guide pos="103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7212" y="13646066"/>
            <a:ext cx="27848401" cy="941598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4424" y="24892371"/>
            <a:ext cx="22933978" cy="112259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1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2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73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64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55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46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37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29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0B784-433A-4566-A73D-F8AF9AB77EBB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3C555-A05E-41C8-AC4A-B236139E6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DDCB8-489B-4E05-A793-E2D34A708FFC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50CF8-DD24-4CDC-B7C4-AC6F7E1B6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109403" y="11266648"/>
            <a:ext cx="26409338" cy="24007715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70008" y="11266648"/>
            <a:ext cx="78693350" cy="24007715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41EB4-64ED-4165-9DBD-203246893D51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35C43-4633-4C31-B00A-1363C368D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7CC5A-29B1-4EB7-B3E2-0426A740CA93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704C0-D788-40EE-AE5A-CFB34A66C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038" y="28227626"/>
            <a:ext cx="27848401" cy="8724532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038" y="18618442"/>
            <a:ext cx="27848401" cy="9609184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1131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2262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7339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6452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5565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46786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3791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29048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61A09-E649-48BC-99E8-A8558A358376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9D4C9-CC2C-46D5-B457-D8EF53B60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70008" y="65657702"/>
            <a:ext cx="52551346" cy="185686100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67399" y="65657702"/>
            <a:ext cx="52551342" cy="185686100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E63D1-034B-4912-8DFE-1575DA142B25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A15FB-4080-45BC-9F92-D8F5211C9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141" y="1759145"/>
            <a:ext cx="29486543" cy="732128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8141" y="9832896"/>
            <a:ext cx="14475937" cy="4097883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1131" indent="0">
              <a:buNone/>
              <a:defRPr sz="9600" b="1"/>
            </a:lvl2pPr>
            <a:lvl3pPr marL="4382262" indent="0">
              <a:buNone/>
              <a:defRPr sz="8600" b="1"/>
            </a:lvl3pPr>
            <a:lvl4pPr marL="6573393" indent="0">
              <a:buNone/>
              <a:defRPr sz="7700" b="1"/>
            </a:lvl4pPr>
            <a:lvl5pPr marL="8764524" indent="0">
              <a:buNone/>
              <a:defRPr sz="7700" b="1"/>
            </a:lvl5pPr>
            <a:lvl6pPr marL="10955655" indent="0">
              <a:buNone/>
              <a:defRPr sz="7700" b="1"/>
            </a:lvl6pPr>
            <a:lvl7pPr marL="13146786" indent="0">
              <a:buNone/>
              <a:defRPr sz="7700" b="1"/>
            </a:lvl7pPr>
            <a:lvl8pPr marL="15337917" indent="0">
              <a:buNone/>
              <a:defRPr sz="7700" b="1"/>
            </a:lvl8pPr>
            <a:lvl9pPr marL="17529048" indent="0">
              <a:buNone/>
              <a:defRPr sz="77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8141" y="13930780"/>
            <a:ext cx="14475937" cy="25309280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43062" y="9832896"/>
            <a:ext cx="14481624" cy="4097883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1131" indent="0">
              <a:buNone/>
              <a:defRPr sz="9600" b="1"/>
            </a:lvl2pPr>
            <a:lvl3pPr marL="4382262" indent="0">
              <a:buNone/>
              <a:defRPr sz="8600" b="1"/>
            </a:lvl3pPr>
            <a:lvl4pPr marL="6573393" indent="0">
              <a:buNone/>
              <a:defRPr sz="7700" b="1"/>
            </a:lvl4pPr>
            <a:lvl5pPr marL="8764524" indent="0">
              <a:buNone/>
              <a:defRPr sz="7700" b="1"/>
            </a:lvl5pPr>
            <a:lvl6pPr marL="10955655" indent="0">
              <a:buNone/>
              <a:defRPr sz="7700" b="1"/>
            </a:lvl6pPr>
            <a:lvl7pPr marL="13146786" indent="0">
              <a:buNone/>
              <a:defRPr sz="7700" b="1"/>
            </a:lvl7pPr>
            <a:lvl8pPr marL="15337917" indent="0">
              <a:buNone/>
              <a:defRPr sz="7700" b="1"/>
            </a:lvl8pPr>
            <a:lvl9pPr marL="17529048" indent="0">
              <a:buNone/>
              <a:defRPr sz="77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43062" y="13930780"/>
            <a:ext cx="14481624" cy="25309280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8FEB4-6CEE-4F81-9A2D-09FE8740487F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70C0F-BA4A-4A63-8D2A-9F2C64580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4954E-107A-4C78-B2D7-22762B131ECD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66E38-BADE-4514-9624-E2694E415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5F10D-0039-40E0-9568-A0CE07B5293F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BB06A-D45F-4ADE-9286-ED1590CEC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143" y="1748974"/>
            <a:ext cx="10778744" cy="7443307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9355" y="1748977"/>
            <a:ext cx="18315329" cy="37491086"/>
          </a:xfrm>
        </p:spPr>
        <p:txBody>
          <a:bodyPr/>
          <a:lstStyle>
            <a:lvl1pPr>
              <a:defRPr sz="153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8143" y="9192284"/>
            <a:ext cx="10778744" cy="30047779"/>
          </a:xfrm>
        </p:spPr>
        <p:txBody>
          <a:bodyPr/>
          <a:lstStyle>
            <a:lvl1pPr marL="0" indent="0">
              <a:buNone/>
              <a:defRPr sz="6700"/>
            </a:lvl1pPr>
            <a:lvl2pPr marL="2191131" indent="0">
              <a:buNone/>
              <a:defRPr sz="5800"/>
            </a:lvl2pPr>
            <a:lvl3pPr marL="4382262" indent="0">
              <a:buNone/>
              <a:defRPr sz="4800"/>
            </a:lvl3pPr>
            <a:lvl4pPr marL="6573393" indent="0">
              <a:buNone/>
              <a:defRPr sz="4300"/>
            </a:lvl4pPr>
            <a:lvl5pPr marL="8764524" indent="0">
              <a:buNone/>
              <a:defRPr sz="4300"/>
            </a:lvl5pPr>
            <a:lvl6pPr marL="10955655" indent="0">
              <a:buNone/>
              <a:defRPr sz="4300"/>
            </a:lvl6pPr>
            <a:lvl7pPr marL="13146786" indent="0">
              <a:buNone/>
              <a:defRPr sz="4300"/>
            </a:lvl7pPr>
            <a:lvl8pPr marL="15337917" indent="0">
              <a:buNone/>
              <a:defRPr sz="4300"/>
            </a:lvl8pPr>
            <a:lvl9pPr marL="17529048" indent="0">
              <a:buNone/>
              <a:defRPr sz="4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6554A-CD8B-4670-A1B6-37B665847384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10E99-807B-448C-AFA4-A5AAFDDD4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1743" y="30749399"/>
            <a:ext cx="19657695" cy="3630141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21743" y="3925022"/>
            <a:ext cx="19657695" cy="26356628"/>
          </a:xfrm>
        </p:spPr>
        <p:txBody>
          <a:bodyPr rtlCol="0">
            <a:normAutofit/>
          </a:bodyPr>
          <a:lstStyle>
            <a:lvl1pPr marL="0" indent="0">
              <a:buNone/>
              <a:defRPr sz="15300"/>
            </a:lvl1pPr>
            <a:lvl2pPr marL="2191131" indent="0">
              <a:buNone/>
              <a:defRPr sz="13400"/>
            </a:lvl2pPr>
            <a:lvl3pPr marL="4382262" indent="0">
              <a:buNone/>
              <a:defRPr sz="11500"/>
            </a:lvl3pPr>
            <a:lvl4pPr marL="6573393" indent="0">
              <a:buNone/>
              <a:defRPr sz="9600"/>
            </a:lvl4pPr>
            <a:lvl5pPr marL="8764524" indent="0">
              <a:buNone/>
              <a:defRPr sz="9600"/>
            </a:lvl5pPr>
            <a:lvl6pPr marL="10955655" indent="0">
              <a:buNone/>
              <a:defRPr sz="9600"/>
            </a:lvl6pPr>
            <a:lvl7pPr marL="13146786" indent="0">
              <a:buNone/>
              <a:defRPr sz="9600"/>
            </a:lvl7pPr>
            <a:lvl8pPr marL="15337917" indent="0">
              <a:buNone/>
              <a:defRPr sz="9600"/>
            </a:lvl8pPr>
            <a:lvl9pPr marL="17529048" indent="0">
              <a:buNone/>
              <a:defRPr sz="9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1743" y="34379540"/>
            <a:ext cx="19657695" cy="5155402"/>
          </a:xfrm>
        </p:spPr>
        <p:txBody>
          <a:bodyPr/>
          <a:lstStyle>
            <a:lvl1pPr marL="0" indent="0">
              <a:buNone/>
              <a:defRPr sz="6700"/>
            </a:lvl1pPr>
            <a:lvl2pPr marL="2191131" indent="0">
              <a:buNone/>
              <a:defRPr sz="5800"/>
            </a:lvl2pPr>
            <a:lvl3pPr marL="4382262" indent="0">
              <a:buNone/>
              <a:defRPr sz="4800"/>
            </a:lvl3pPr>
            <a:lvl4pPr marL="6573393" indent="0">
              <a:buNone/>
              <a:defRPr sz="4300"/>
            </a:lvl4pPr>
            <a:lvl5pPr marL="8764524" indent="0">
              <a:buNone/>
              <a:defRPr sz="4300"/>
            </a:lvl5pPr>
            <a:lvl6pPr marL="10955655" indent="0">
              <a:buNone/>
              <a:defRPr sz="4300"/>
            </a:lvl6pPr>
            <a:lvl7pPr marL="13146786" indent="0">
              <a:buNone/>
              <a:defRPr sz="4300"/>
            </a:lvl7pPr>
            <a:lvl8pPr marL="15337917" indent="0">
              <a:buNone/>
              <a:defRPr sz="4300"/>
            </a:lvl8pPr>
            <a:lvl9pPr marL="17529048" indent="0">
              <a:buNone/>
              <a:defRPr sz="4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8B815-E67E-48BD-A3FB-514727A2FD0B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4FC99-4140-43FC-BEF1-6A15BDFA7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38300" y="1758950"/>
            <a:ext cx="29486225" cy="732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226" tIns="219113" rIns="438226" bIns="2191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38300" y="10250488"/>
            <a:ext cx="29486225" cy="289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226" tIns="219113" rIns="438226" bIns="2191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38300" y="40714613"/>
            <a:ext cx="7643813" cy="2338387"/>
          </a:xfrm>
          <a:prstGeom prst="rect">
            <a:avLst/>
          </a:prstGeom>
        </p:spPr>
        <p:txBody>
          <a:bodyPr vert="horz" lIns="438226" tIns="219113" rIns="438226" bIns="219113" rtlCol="0" anchor="ctr"/>
          <a:lstStyle>
            <a:lvl1pPr algn="l" defTabSz="2191131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7990E9C-A6C6-4983-86C9-0181634AB8DE}" type="datetimeFigureOut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93463" y="40714613"/>
            <a:ext cx="10375900" cy="2338387"/>
          </a:xfrm>
          <a:prstGeom prst="rect">
            <a:avLst/>
          </a:prstGeom>
        </p:spPr>
        <p:txBody>
          <a:bodyPr vert="horz" lIns="438226" tIns="219113" rIns="438226" bIns="219113" rtlCol="0" anchor="ctr"/>
          <a:lstStyle>
            <a:lvl1pPr algn="ctr" defTabSz="2191131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480713" y="40714613"/>
            <a:ext cx="7643812" cy="2338387"/>
          </a:xfrm>
          <a:prstGeom prst="rect">
            <a:avLst/>
          </a:prstGeom>
        </p:spPr>
        <p:txBody>
          <a:bodyPr vert="horz" lIns="438226" tIns="219113" rIns="438226" bIns="219113" rtlCol="0" anchor="ctr"/>
          <a:lstStyle>
            <a:lvl1pPr algn="r" defTabSz="2191131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A1AC21-6112-4713-9F48-B0361DBFF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2190750" rtl="0" eaLnBrk="0" fontAlgn="base" hangingPunct="0">
        <a:spcBef>
          <a:spcPct val="0"/>
        </a:spcBef>
        <a:spcAft>
          <a:spcPct val="0"/>
        </a:spcAft>
        <a:defRPr sz="21100" kern="1200">
          <a:solidFill>
            <a:schemeClr val="tx1"/>
          </a:solidFill>
          <a:latin typeface="+mj-lt"/>
          <a:ea typeface="ＭＳ Ｐゴシック" pitchFamily="127" charset="-128"/>
          <a:cs typeface="ＭＳ Ｐゴシック" pitchFamily="127" charset="-128"/>
        </a:defRPr>
      </a:lvl1pPr>
      <a:lvl2pPr algn="ctr" defTabSz="21907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2pPr>
      <a:lvl3pPr algn="ctr" defTabSz="21907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3pPr>
      <a:lvl4pPr algn="ctr" defTabSz="21907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4pPr>
      <a:lvl5pPr algn="ctr" defTabSz="21907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5pPr>
      <a:lvl6pPr marL="457200" algn="ctr" defTabSz="21907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6pPr>
      <a:lvl7pPr marL="914400" algn="ctr" defTabSz="21907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7pPr>
      <a:lvl8pPr marL="1371600" algn="ctr" defTabSz="21907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8pPr>
      <a:lvl9pPr marL="1828800" algn="ctr" defTabSz="21907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9pPr>
    </p:titleStyle>
    <p:bodyStyle>
      <a:lvl1pPr marL="1643063" indent="-1643063" algn="l" defTabSz="2190750" rtl="0" eaLnBrk="0" fontAlgn="base" hangingPunct="0">
        <a:spcBef>
          <a:spcPct val="20000"/>
        </a:spcBef>
        <a:spcAft>
          <a:spcPct val="0"/>
        </a:spcAft>
        <a:buFont typeface="Arial" pitchFamily="127" charset="0"/>
        <a:buChar char="•"/>
        <a:defRPr sz="15300" kern="1200">
          <a:solidFill>
            <a:schemeClr val="tx1"/>
          </a:solidFill>
          <a:latin typeface="+mn-lt"/>
          <a:ea typeface="ＭＳ Ｐゴシック" pitchFamily="127" charset="-128"/>
          <a:cs typeface="ＭＳ Ｐゴシック" pitchFamily="127" charset="-128"/>
        </a:defRPr>
      </a:lvl1pPr>
      <a:lvl2pPr marL="3559175" indent="-1368425" algn="l" defTabSz="2190750" rtl="0" eaLnBrk="0" fontAlgn="base" hangingPunct="0">
        <a:spcBef>
          <a:spcPct val="20000"/>
        </a:spcBef>
        <a:spcAft>
          <a:spcPct val="0"/>
        </a:spcAft>
        <a:buFont typeface="Arial" pitchFamily="127" charset="0"/>
        <a:buChar char="–"/>
        <a:defRPr sz="134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2pPr>
      <a:lvl3pPr marL="5476875" indent="-1095375" algn="l" defTabSz="2190750" rtl="0" eaLnBrk="0" fontAlgn="base" hangingPunct="0">
        <a:spcBef>
          <a:spcPct val="20000"/>
        </a:spcBef>
        <a:spcAft>
          <a:spcPct val="0"/>
        </a:spcAft>
        <a:buFont typeface="Arial" pitchFamily="127" charset="0"/>
        <a:buChar char="•"/>
        <a:defRPr sz="115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3pPr>
      <a:lvl4pPr marL="7667625" indent="-1095375" algn="l" defTabSz="2190750" rtl="0" eaLnBrk="0" fontAlgn="base" hangingPunct="0">
        <a:spcBef>
          <a:spcPct val="20000"/>
        </a:spcBef>
        <a:spcAft>
          <a:spcPct val="0"/>
        </a:spcAft>
        <a:buFont typeface="Arial" pitchFamily="127" charset="0"/>
        <a:buChar char="–"/>
        <a:defRPr sz="96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4pPr>
      <a:lvl5pPr marL="9859963" indent="-1095375" algn="l" defTabSz="2190750" rtl="0" eaLnBrk="0" fontAlgn="base" hangingPunct="0">
        <a:spcBef>
          <a:spcPct val="20000"/>
        </a:spcBef>
        <a:spcAft>
          <a:spcPct val="0"/>
        </a:spcAft>
        <a:buFont typeface="Arial" pitchFamily="127" charset="0"/>
        <a:buChar char="»"/>
        <a:defRPr sz="96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5pPr>
      <a:lvl6pPr marL="12051221" indent="-1095566" algn="l" defTabSz="2191131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42352" indent="-1095566" algn="l" defTabSz="2191131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33483" indent="-1095566" algn="l" defTabSz="2191131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24614" indent="-1095566" algn="l" defTabSz="2191131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1131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1131" algn="l" defTabSz="2191131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2262" algn="l" defTabSz="2191131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73393" algn="l" defTabSz="2191131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64524" algn="l" defTabSz="2191131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55655" algn="l" defTabSz="2191131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46786" algn="l" defTabSz="2191131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37917" algn="l" defTabSz="2191131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29048" algn="l" defTabSz="2191131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jpg"/><Relationship Id="rId9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7450" y="946150"/>
            <a:ext cx="27847925" cy="45958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5000" b="1" dirty="0" err="1" smtClean="0"/>
              <a:t>TextLab</a:t>
            </a:r>
            <a:r>
              <a:rPr lang="en-US" sz="15000" b="1" dirty="0" smtClean="0"/>
              <a:t/>
            </a:r>
            <a:br>
              <a:rPr lang="en-US" sz="15000" b="1" dirty="0" smtClean="0"/>
            </a:br>
            <a:r>
              <a:rPr lang="en-US" sz="8600" b="1" dirty="0" smtClean="0"/>
              <a:t>Introducing Students to Methods</a:t>
            </a:r>
            <a:br>
              <a:rPr lang="en-US" sz="8600" b="1" dirty="0" smtClean="0"/>
            </a:br>
            <a:r>
              <a:rPr lang="en-US" sz="8600" b="1" dirty="0" smtClean="0"/>
              <a:t>of Digital Humanities &amp; Text Analysis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1500188" y="5834063"/>
            <a:ext cx="30710187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dirty="0">
                <a:latin typeface="Calibri" pitchFamily="127" charset="0"/>
              </a:rPr>
              <a:t>Richard J. Whitt, Heather Froehlich, Jonathan Hope, </a:t>
            </a:r>
            <a:r>
              <a:rPr lang="en-US" sz="7200" dirty="0" err="1">
                <a:latin typeface="Calibri" pitchFamily="127" charset="0"/>
              </a:rPr>
              <a:t>Anouk</a:t>
            </a:r>
            <a:r>
              <a:rPr lang="en-US" sz="7200" dirty="0">
                <a:latin typeface="Calibri" pitchFamily="127" charset="0"/>
              </a:rPr>
              <a:t> Lang</a:t>
            </a: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500188" y="7427913"/>
            <a:ext cx="30710187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u="sng" dirty="0">
                <a:latin typeface="Calibri" pitchFamily="127" charset="0"/>
              </a:rPr>
              <a:t>Visualizing English Print from 1470-1800</a:t>
            </a:r>
          </a:p>
          <a:p>
            <a:pPr>
              <a:buFont typeface="Wingdings" pitchFamily="127" charset="2"/>
              <a:buChar char="v"/>
            </a:pPr>
            <a:r>
              <a:rPr lang="en-US" sz="2800" dirty="0">
                <a:latin typeface="Calibri" pitchFamily="127" charset="0"/>
              </a:rPr>
              <a:t>   Collaborative project between University of Wisconsin-Madison (USA), University of </a:t>
            </a:r>
            <a:r>
              <a:rPr lang="en-US" sz="2800" dirty="0" err="1">
                <a:latin typeface="Calibri" pitchFamily="127" charset="0"/>
              </a:rPr>
              <a:t>Strathclyde</a:t>
            </a:r>
            <a:r>
              <a:rPr lang="en-US" sz="2800" dirty="0">
                <a:latin typeface="Calibri" pitchFamily="127" charset="0"/>
              </a:rPr>
              <a:t> (UK), and </a:t>
            </a:r>
            <a:r>
              <a:rPr lang="en-US" sz="2800" dirty="0" err="1">
                <a:latin typeface="Calibri" pitchFamily="127" charset="0"/>
              </a:rPr>
              <a:t>Folger</a:t>
            </a:r>
            <a:r>
              <a:rPr lang="en-US" sz="2800" dirty="0">
                <a:latin typeface="Calibri" pitchFamily="127" charset="0"/>
              </a:rPr>
              <a:t> Shakespeare Library (USA</a:t>
            </a:r>
            <a:r>
              <a:rPr lang="en-US" sz="2800" dirty="0" smtClean="0">
                <a:latin typeface="Calibri" pitchFamily="127" charset="0"/>
              </a:rPr>
              <a:t>)</a:t>
            </a:r>
            <a:endParaRPr lang="en-US" sz="2800" dirty="0">
              <a:latin typeface="Calibri" pitchFamily="127" charset="0"/>
            </a:endParaRPr>
          </a:p>
          <a:p>
            <a:pPr>
              <a:buFont typeface="Wingdings" pitchFamily="127" charset="2"/>
              <a:buChar char="v"/>
            </a:pPr>
            <a:r>
              <a:rPr lang="en-US" sz="2800" dirty="0">
                <a:latin typeface="Calibri" pitchFamily="127" charset="0"/>
              </a:rPr>
              <a:t>  Funded by the Andrew W. Mellon Foundation</a:t>
            </a:r>
          </a:p>
          <a:p>
            <a:pPr>
              <a:buFont typeface="Wingdings" pitchFamily="127" charset="2"/>
              <a:buChar char="v"/>
            </a:pPr>
            <a:r>
              <a:rPr lang="en-US" sz="2800" dirty="0">
                <a:latin typeface="Calibri" pitchFamily="127" charset="0"/>
              </a:rPr>
              <a:t>  Computer-aided analysis of texts allows us to better understand, classify, and quantify large numbers of texts in ways which were not previously available.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0125" y="15052112"/>
            <a:ext cx="30710188" cy="4893648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 b="1" u="sng" dirty="0" err="1">
                <a:latin typeface="Calibri" pitchFamily="127" charset="0"/>
              </a:rPr>
              <a:t>TextLab</a:t>
            </a:r>
            <a:endParaRPr lang="en-US" sz="4000" u="sng" dirty="0">
              <a:latin typeface="Calibri" pitchFamily="127" charset="0"/>
            </a:endParaRPr>
          </a:p>
          <a:p>
            <a:pPr marL="1143000" indent="-1143000">
              <a:buFont typeface="Wingdings" charset="2"/>
              <a:buChar char="v"/>
              <a:defRPr/>
            </a:pPr>
            <a:r>
              <a:rPr lang="en-US" sz="2800" dirty="0">
                <a:latin typeface="+mn-lt"/>
              </a:rPr>
              <a:t>As part of the Vertically Integrated Projects (VIP) initiative, students from a variety of backgrounds—both year and major—are placed into groups to foster interdisciplinary collaboration (between English and Computer and Information Science majors, in this instance</a:t>
            </a:r>
            <a:r>
              <a:rPr lang="en-US" sz="2800" dirty="0" smtClean="0">
                <a:latin typeface="+mn-lt"/>
              </a:rPr>
              <a:t>)</a:t>
            </a:r>
            <a:endParaRPr lang="en-US" sz="2800" dirty="0">
              <a:latin typeface="+mn-lt"/>
            </a:endParaRPr>
          </a:p>
          <a:p>
            <a:pPr marL="1143000" indent="-1143000">
              <a:buFont typeface="Wingdings" charset="2"/>
              <a:buChar char="v"/>
              <a:defRPr/>
            </a:pPr>
            <a:r>
              <a:rPr lang="en-US" sz="2800" dirty="0">
                <a:latin typeface="+mn-lt"/>
              </a:rPr>
              <a:t>Each group is assigned one of Shakespeare’s plays and given the task of performing a linguistic analysis of the play by using and evaluating software tools designed for such purposes (see above</a:t>
            </a:r>
            <a:r>
              <a:rPr lang="en-US" sz="2800" dirty="0" smtClean="0">
                <a:latin typeface="+mn-lt"/>
              </a:rPr>
              <a:t>)</a:t>
            </a:r>
          </a:p>
          <a:p>
            <a:pPr marL="3333750" lvl="1" indent="-1143000">
              <a:buFont typeface="Arial"/>
              <a:buChar char="•"/>
              <a:defRPr/>
            </a:pPr>
            <a:r>
              <a:rPr lang="en-US" sz="2800" dirty="0" smtClean="0">
                <a:latin typeface="+mn-lt"/>
              </a:rPr>
              <a:t>Students log their progress both individually (in a notebook) and as a group (on a wiki)</a:t>
            </a:r>
            <a:endParaRPr lang="en-US" sz="2800" dirty="0">
              <a:latin typeface="+mn-lt"/>
            </a:endParaRPr>
          </a:p>
          <a:p>
            <a:pPr marL="3334131" lvl="1" indent="-1143000">
              <a:buFont typeface="Arial"/>
              <a:buChar char="•"/>
              <a:defRPr/>
            </a:pPr>
            <a:r>
              <a:rPr lang="en-US" sz="2800" dirty="0">
                <a:latin typeface="+mn-lt"/>
              </a:rPr>
              <a:t>Students’ findings, especially critiques of the software </a:t>
            </a:r>
            <a:r>
              <a:rPr lang="en-US" sz="2800" dirty="0" err="1">
                <a:latin typeface="+mn-lt"/>
              </a:rPr>
              <a:t>programmes</a:t>
            </a:r>
            <a:r>
              <a:rPr lang="en-US" sz="2800" dirty="0">
                <a:latin typeface="+mn-lt"/>
              </a:rPr>
              <a:t>, will be reported back to the “Visualizing English Print” project </a:t>
            </a:r>
            <a:r>
              <a:rPr lang="en-US" sz="2800" dirty="0" smtClean="0">
                <a:latin typeface="+mn-lt"/>
              </a:rPr>
              <a:t>team</a:t>
            </a:r>
            <a:endParaRPr lang="en-US" sz="2800" dirty="0">
              <a:latin typeface="+mn-lt"/>
            </a:endParaRPr>
          </a:p>
          <a:p>
            <a:pPr marL="3334131" lvl="1" indent="-1143000">
              <a:buFont typeface="Arial"/>
              <a:buChar char="•"/>
              <a:defRPr/>
            </a:pPr>
            <a:r>
              <a:rPr lang="en-US" sz="2800" dirty="0">
                <a:latin typeface="+mn-lt"/>
              </a:rPr>
              <a:t>These findings will also be published on the website guide to the </a:t>
            </a:r>
            <a:r>
              <a:rPr lang="en-US" sz="2800" i="1" dirty="0">
                <a:latin typeface="+mn-lt"/>
              </a:rPr>
              <a:t>Language of Early Modern Drama</a:t>
            </a:r>
            <a:r>
              <a:rPr lang="en-US" sz="2800" dirty="0">
                <a:latin typeface="+mn-lt"/>
              </a:rPr>
              <a:t> (LEMD</a:t>
            </a:r>
            <a:r>
              <a:rPr lang="en-US" sz="2800" dirty="0" smtClean="0">
                <a:latin typeface="+mn-lt"/>
              </a:rPr>
              <a:t>)</a:t>
            </a:r>
            <a:endParaRPr lang="en-US" sz="2800" dirty="0">
              <a:latin typeface="+mn-lt"/>
            </a:endParaRPr>
          </a:p>
          <a:p>
            <a:pPr>
              <a:defRPr/>
            </a:pPr>
            <a:endParaRPr lang="en-US" sz="3600" dirty="0">
              <a:latin typeface="+mn-lt"/>
            </a:endParaRPr>
          </a:p>
          <a:p>
            <a:pPr>
              <a:defRPr/>
            </a:pPr>
            <a:r>
              <a:rPr lang="en-US" sz="2800" dirty="0">
                <a:latin typeface="+mn-lt"/>
              </a:rPr>
              <a:t>Below are some of each group’s </a:t>
            </a:r>
            <a:r>
              <a:rPr lang="en-US" sz="2800" dirty="0" smtClean="0">
                <a:latin typeface="+mn-lt"/>
              </a:rPr>
              <a:t>results</a:t>
            </a:r>
            <a:endParaRPr lang="en-US" sz="2800" b="1" u="sng" dirty="0">
              <a:latin typeface="+mn-lt"/>
            </a:endParaRPr>
          </a:p>
          <a:p>
            <a:pPr>
              <a:buFont typeface="Wingdings" pitchFamily="127" charset="2"/>
              <a:buNone/>
              <a:defRPr/>
            </a:pPr>
            <a:endParaRPr lang="en-US" sz="4000" dirty="0">
              <a:latin typeface="Calibri" pitchFamily="127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457450" y="9552629"/>
            <a:ext cx="5926138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Times" pitchFamily="127" charset="0"/>
              <a:buChar char="•"/>
            </a:pPr>
            <a:r>
              <a:rPr lang="en-US" sz="2800" dirty="0">
                <a:latin typeface="Calibri" pitchFamily="127" charset="0"/>
              </a:rPr>
              <a:t> A combination of newly developed software packages designed for literary-linguistic analysis</a:t>
            </a:r>
          </a:p>
          <a:p>
            <a:pPr lvl="1">
              <a:buFont typeface="Times" pitchFamily="127" charset="0"/>
              <a:buChar char="•"/>
            </a:pPr>
            <a:r>
              <a:rPr lang="en-US" sz="2800" dirty="0" err="1">
                <a:latin typeface="Calibri" pitchFamily="127" charset="0"/>
              </a:rPr>
              <a:t>WordHoard</a:t>
            </a:r>
            <a:endParaRPr lang="en-US" sz="2800" dirty="0">
              <a:latin typeface="Calibri" pitchFamily="127" charset="0"/>
            </a:endParaRPr>
          </a:p>
          <a:p>
            <a:pPr lvl="1">
              <a:buFont typeface="Times" pitchFamily="127" charset="0"/>
              <a:buChar char="•"/>
            </a:pPr>
            <a:r>
              <a:rPr lang="en-US" sz="2800" dirty="0" err="1">
                <a:latin typeface="Calibri" pitchFamily="127" charset="0"/>
              </a:rPr>
              <a:t>DocuScope</a:t>
            </a:r>
            <a:endParaRPr lang="en-US" sz="2800" dirty="0">
              <a:latin typeface="Calibri" pitchFamily="127" charset="0"/>
            </a:endParaRPr>
          </a:p>
          <a:p>
            <a:pPr lvl="1">
              <a:buFont typeface="Times" pitchFamily="127" charset="0"/>
              <a:buChar char="•"/>
            </a:pPr>
            <a:r>
              <a:rPr lang="en-US" sz="2800" dirty="0" err="1">
                <a:latin typeface="Calibri" pitchFamily="127" charset="0"/>
              </a:rPr>
              <a:t>LATice</a:t>
            </a:r>
            <a:endParaRPr lang="en-US" sz="2800" dirty="0">
              <a:latin typeface="Calibri" pitchFamily="127" charset="0"/>
            </a:endParaRPr>
          </a:p>
          <a:p>
            <a:pPr>
              <a:buFont typeface="Times" pitchFamily="127" charset="0"/>
              <a:buChar char="•"/>
            </a:pPr>
            <a:r>
              <a:rPr lang="en-US" sz="2800" dirty="0">
                <a:latin typeface="Calibri" pitchFamily="127" charset="0"/>
              </a:rPr>
              <a:t> Through conducting a mathematically based analysis using statistical analysis </a:t>
            </a:r>
            <a:r>
              <a:rPr lang="en-US" sz="2800" dirty="0" err="1">
                <a:latin typeface="Calibri" pitchFamily="127" charset="0"/>
              </a:rPr>
              <a:t>programmes</a:t>
            </a:r>
            <a:r>
              <a:rPr lang="en-US" sz="2800" dirty="0">
                <a:latin typeface="Calibri" pitchFamily="127" charset="0"/>
              </a:rPr>
              <a:t> (like R or JMP</a:t>
            </a:r>
            <a:r>
              <a:rPr lang="en-US" sz="2800" dirty="0" smtClean="0">
                <a:latin typeface="Calibri" pitchFamily="127" charset="0"/>
              </a:rPr>
              <a:t>)</a:t>
            </a:r>
            <a:endParaRPr lang="en-US" sz="2800" dirty="0">
              <a:latin typeface="Calibri" pitchFamily="127" charset="0"/>
            </a:endParaRPr>
          </a:p>
          <a:p>
            <a:pPr>
              <a:buFont typeface="Times" pitchFamily="127" charset="0"/>
              <a:buChar char="•"/>
            </a:pPr>
            <a:endParaRPr lang="en-US" sz="2800" dirty="0">
              <a:latin typeface="Calibri" pitchFamily="127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8383588" y="9624080"/>
            <a:ext cx="5926138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Times" pitchFamily="127" charset="0"/>
              <a:buNone/>
            </a:pPr>
            <a:r>
              <a:rPr lang="en-US" sz="2800" dirty="0">
                <a:latin typeface="Calibri" pitchFamily="127" charset="0"/>
              </a:rPr>
              <a:t> Asks questions such as:</a:t>
            </a:r>
          </a:p>
          <a:p>
            <a:pPr>
              <a:buFont typeface="Times" pitchFamily="127" charset="0"/>
              <a:buChar char="•"/>
            </a:pPr>
            <a:r>
              <a:rPr lang="en-US" sz="2800" dirty="0">
                <a:latin typeface="Calibri" pitchFamily="127" charset="0"/>
              </a:rPr>
              <a:t>   What makes some texts more or less similar to other texts? </a:t>
            </a:r>
          </a:p>
          <a:p>
            <a:pPr>
              <a:buFont typeface="Times" pitchFamily="127" charset="0"/>
              <a:buChar char="•"/>
            </a:pPr>
            <a:r>
              <a:rPr lang="en-US" sz="2800" dirty="0">
                <a:latin typeface="Calibri" pitchFamily="127" charset="0"/>
              </a:rPr>
              <a:t>  What do specific genres of written language have in common?</a:t>
            </a:r>
          </a:p>
          <a:p>
            <a:pPr>
              <a:buFont typeface="Times" pitchFamily="127" charset="0"/>
              <a:buChar char="•"/>
            </a:pPr>
            <a:r>
              <a:rPr lang="en-US" sz="2800" dirty="0">
                <a:latin typeface="Calibri" pitchFamily="127" charset="0"/>
              </a:rPr>
              <a:t>  Where did the novel come from?</a:t>
            </a:r>
          </a:p>
          <a:p>
            <a:pPr>
              <a:buFont typeface="Times" pitchFamily="127" charset="0"/>
              <a:buChar char="•"/>
            </a:pPr>
            <a:r>
              <a:rPr lang="en-US" sz="2800" dirty="0">
                <a:latin typeface="Calibri" pitchFamily="127" charset="0"/>
              </a:rPr>
              <a:t>  What are the functional properties of literary language? </a:t>
            </a:r>
          </a:p>
          <a:p>
            <a:pPr>
              <a:buFont typeface="Times" pitchFamily="127" charset="0"/>
              <a:buChar char="•"/>
            </a:pPr>
            <a:endParaRPr lang="en-US" sz="2800" dirty="0">
              <a:latin typeface="Calibri" pitchFamily="127" charset="0"/>
            </a:endParaRPr>
          </a:p>
        </p:txBody>
      </p:sp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15240093" y="10203517"/>
            <a:ext cx="43434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Times" pitchFamily="127" charset="0"/>
              <a:buNone/>
            </a:pPr>
            <a:r>
              <a:rPr lang="en-US" sz="2800" dirty="0">
                <a:latin typeface="Calibri" pitchFamily="127" charset="0"/>
              </a:rPr>
              <a:t> </a:t>
            </a:r>
            <a:r>
              <a:rPr lang="en-US" sz="2800" b="1" dirty="0" err="1">
                <a:latin typeface="Calibri" pitchFamily="127" charset="0"/>
              </a:rPr>
              <a:t>WordHoard</a:t>
            </a:r>
            <a:endParaRPr lang="en-US" sz="2800" b="1" dirty="0">
              <a:latin typeface="Calibri" pitchFamily="127" charset="0"/>
            </a:endParaRPr>
          </a:p>
          <a:p>
            <a:pPr>
              <a:buFont typeface="Times" pitchFamily="127" charset="0"/>
              <a:buChar char="•"/>
            </a:pPr>
            <a:r>
              <a:rPr lang="en-US" sz="2800" dirty="0">
                <a:latin typeface="Calibri" pitchFamily="127" charset="0"/>
              </a:rPr>
              <a:t>Asks the question “what happens when we compare one (or more) text(s) to another group of one (or more) text(s)?”</a:t>
            </a:r>
          </a:p>
          <a:p>
            <a:pPr>
              <a:buFont typeface="Times" pitchFamily="127" charset="0"/>
              <a:buChar char="•"/>
            </a:pPr>
            <a:r>
              <a:rPr lang="en-US" sz="2800" dirty="0">
                <a:latin typeface="Calibri" pitchFamily="127" charset="0"/>
              </a:rPr>
              <a:t>Statistical (log-likelihood) analysis of words and lemma</a:t>
            </a:r>
          </a:p>
          <a:p>
            <a:pPr>
              <a:buFont typeface="Times" pitchFamily="127" charset="0"/>
              <a:buChar char="•"/>
            </a:pPr>
            <a:r>
              <a:rPr lang="en-US" sz="2800" dirty="0">
                <a:latin typeface="Calibri" pitchFamily="127" charset="0"/>
              </a:rPr>
              <a:t>Allows user to see words in use in context</a:t>
            </a:r>
            <a:endParaRPr lang="en-US" sz="2800" b="1" dirty="0">
              <a:latin typeface="Calibri" pitchFamily="127" charset="0"/>
            </a:endParaRPr>
          </a:p>
          <a:p>
            <a:pPr>
              <a:buFont typeface="Times" pitchFamily="127" charset="0"/>
              <a:buNone/>
            </a:pPr>
            <a:endParaRPr lang="en-US" sz="2800" b="1" dirty="0">
              <a:latin typeface="Calibri" pitchFamily="127" charset="0"/>
            </a:endParaRPr>
          </a:p>
          <a:p>
            <a:pPr>
              <a:buFont typeface="Times" pitchFamily="127" charset="0"/>
              <a:buNone/>
            </a:pPr>
            <a:endParaRPr lang="en-US" sz="2800" dirty="0">
              <a:latin typeface="Calibri" pitchFamily="127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0548600" y="10389628"/>
            <a:ext cx="432593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Times" pitchFamily="127" charset="0"/>
              <a:buNone/>
              <a:defRPr/>
            </a:pPr>
            <a:r>
              <a:rPr lang="en-US" sz="2800" dirty="0">
                <a:latin typeface="Calibri" pitchFamily="127" charset="0"/>
              </a:rPr>
              <a:t> </a:t>
            </a:r>
            <a:r>
              <a:rPr lang="en-US" sz="2800" b="1" dirty="0" err="1">
                <a:latin typeface="Calibri" pitchFamily="127" charset="0"/>
              </a:rPr>
              <a:t>DocuScope</a:t>
            </a:r>
            <a:endParaRPr lang="en-US" sz="2800" b="1" dirty="0">
              <a:latin typeface="Calibri" pitchFamily="127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latin typeface="Calibri" pitchFamily="127" charset="0"/>
              </a:rPr>
              <a:t>A rhetorical analysis </a:t>
            </a:r>
            <a:r>
              <a:rPr lang="en-US" sz="2800" dirty="0" err="1">
                <a:latin typeface="Calibri" pitchFamily="127" charset="0"/>
              </a:rPr>
              <a:t>programme</a:t>
            </a:r>
            <a:r>
              <a:rPr lang="en-US" sz="2800" dirty="0">
                <a:latin typeface="Calibri" pitchFamily="127" charset="0"/>
              </a:rPr>
              <a:t> that tags words and collocates for their function in a </a:t>
            </a:r>
            <a:r>
              <a:rPr lang="en-US" sz="2800" dirty="0" smtClean="0">
                <a:latin typeface="Calibri" pitchFamily="127" charset="0"/>
              </a:rPr>
              <a:t>text</a:t>
            </a:r>
            <a:endParaRPr lang="en-US" sz="2800" dirty="0">
              <a:latin typeface="Calibri" pitchFamily="127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latin typeface="Calibri" pitchFamily="127" charset="0"/>
              </a:rPr>
              <a:t>Each tag is known as a LAT (Language Action Type</a:t>
            </a:r>
            <a:r>
              <a:rPr lang="en-US" sz="2800" dirty="0" smtClean="0">
                <a:latin typeface="Calibri" pitchFamily="127" charset="0"/>
              </a:rPr>
              <a:t>)</a:t>
            </a:r>
            <a:endParaRPr lang="en-US" sz="2800" dirty="0">
              <a:latin typeface="Calibri" pitchFamily="127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latin typeface="Calibri" pitchFamily="127" charset="0"/>
              </a:rPr>
              <a:t>LATs are underlined and </a:t>
            </a:r>
            <a:r>
              <a:rPr lang="en-US" sz="2800" dirty="0" err="1">
                <a:latin typeface="Calibri" pitchFamily="127" charset="0"/>
              </a:rPr>
              <a:t>colour</a:t>
            </a:r>
            <a:r>
              <a:rPr lang="en-US" sz="2800" dirty="0">
                <a:latin typeface="Calibri" pitchFamily="127" charset="0"/>
              </a:rPr>
              <a:t>-</a:t>
            </a:r>
            <a:r>
              <a:rPr lang="en-US" sz="2800" dirty="0" smtClean="0">
                <a:latin typeface="Calibri" pitchFamily="127" charset="0"/>
              </a:rPr>
              <a:t>coded</a:t>
            </a:r>
            <a:endParaRPr lang="en-US" sz="2800" dirty="0">
              <a:latin typeface="Calibri" pitchFamily="127" charset="0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5782596" y="10389628"/>
            <a:ext cx="43434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Times" pitchFamily="127" charset="0"/>
              <a:buNone/>
              <a:defRPr/>
            </a:pPr>
            <a:r>
              <a:rPr lang="en-US" sz="2800" b="1" dirty="0">
                <a:latin typeface="Calibri" pitchFamily="127" charset="0"/>
              </a:rPr>
              <a:t> </a:t>
            </a:r>
            <a:r>
              <a:rPr lang="en-US" sz="2800" b="1" dirty="0" err="1">
                <a:latin typeface="Calibri" pitchFamily="127" charset="0"/>
              </a:rPr>
              <a:t>LATice</a:t>
            </a:r>
            <a:endParaRPr lang="en-US" sz="2800" b="1" dirty="0">
              <a:latin typeface="Calibri" pitchFamily="127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latin typeface="Calibri" pitchFamily="127" charset="0"/>
              </a:rPr>
              <a:t>Uses </a:t>
            </a:r>
            <a:r>
              <a:rPr lang="en-US" sz="2800" dirty="0" err="1">
                <a:latin typeface="Calibri" pitchFamily="127" charset="0"/>
              </a:rPr>
              <a:t>DocuScope</a:t>
            </a:r>
            <a:r>
              <a:rPr lang="en-US" sz="2800" dirty="0">
                <a:latin typeface="Calibri" pitchFamily="127" charset="0"/>
              </a:rPr>
              <a:t> output to generate a </a:t>
            </a:r>
            <a:r>
              <a:rPr lang="en-US" sz="2800">
                <a:latin typeface="Calibri" pitchFamily="127" charset="0"/>
              </a:rPr>
              <a:t>heat </a:t>
            </a:r>
            <a:r>
              <a:rPr lang="en-US" sz="2800" smtClean="0">
                <a:latin typeface="Calibri" pitchFamily="127" charset="0"/>
              </a:rPr>
              <a:t>map</a:t>
            </a:r>
            <a:endParaRPr lang="en-US" sz="2800" dirty="0">
              <a:latin typeface="Calibri" pitchFamily="127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latin typeface="Calibri" pitchFamily="127" charset="0"/>
              </a:rPr>
              <a:t>The </a:t>
            </a:r>
            <a:r>
              <a:rPr lang="en-US" sz="2800" dirty="0" err="1">
                <a:latin typeface="Calibri" pitchFamily="127" charset="0"/>
              </a:rPr>
              <a:t>heatmap</a:t>
            </a:r>
            <a:r>
              <a:rPr lang="en-US" sz="2800" dirty="0">
                <a:latin typeface="Calibri" pitchFamily="127" charset="0"/>
              </a:rPr>
              <a:t> shows similarities and differences among texts using dark and light </a:t>
            </a:r>
            <a:r>
              <a:rPr lang="en-US" sz="2800" dirty="0" err="1">
                <a:latin typeface="Calibri" pitchFamily="127" charset="0"/>
              </a:rPr>
              <a:t>colour</a:t>
            </a:r>
            <a:r>
              <a:rPr lang="en-US" sz="2800" dirty="0">
                <a:latin typeface="Calibri" pitchFamily="127" charset="0"/>
              </a:rPr>
              <a:t> shading, </a:t>
            </a:r>
            <a:r>
              <a:rPr lang="en-US" sz="2800" dirty="0" smtClean="0">
                <a:latin typeface="Calibri" pitchFamily="127" charset="0"/>
              </a:rPr>
              <a:t>respectively</a:t>
            </a:r>
            <a:endParaRPr lang="en-US" sz="2800" dirty="0">
              <a:latin typeface="Calibri" pitchFamily="127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latin typeface="Calibri" pitchFamily="127" charset="0"/>
              </a:rPr>
              <a:t>This is based on LAT frequency in the </a:t>
            </a:r>
            <a:r>
              <a:rPr lang="en-US" sz="2800" dirty="0" smtClean="0">
                <a:latin typeface="Calibri" pitchFamily="127" charset="0"/>
              </a:rPr>
              <a:t>texts</a:t>
            </a:r>
            <a:endParaRPr lang="en-US" sz="2800" dirty="0">
              <a:latin typeface="Calibri" pitchFamily="127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73396" y="9624080"/>
            <a:ext cx="14452600" cy="579437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i="1" u="sng" dirty="0">
                <a:latin typeface="Calibri" pitchFamily="127" charset="0"/>
              </a:rPr>
              <a:t>The software packages</a:t>
            </a:r>
            <a:endParaRPr lang="en-US" sz="2800" b="1" i="1" u="sng" dirty="0">
              <a:latin typeface="Calibri" pitchFamily="127" charset="0"/>
            </a:endParaRPr>
          </a:p>
        </p:txBody>
      </p:sp>
      <p:pic>
        <p:nvPicPr>
          <p:cNvPr id="4" name="Picture 3" descr="StrathLogo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6117" y="-1"/>
            <a:ext cx="5118515" cy="5741639"/>
          </a:xfrm>
          <a:prstGeom prst="rect">
            <a:avLst/>
          </a:prstGeom>
        </p:spPr>
      </p:pic>
      <p:pic>
        <p:nvPicPr>
          <p:cNvPr id="5" name="Picture 4" descr="DSC0444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389284" cy="5541963"/>
          </a:xfrm>
          <a:prstGeom prst="rect">
            <a:avLst/>
          </a:prstGeom>
        </p:spPr>
      </p:pic>
      <p:pic>
        <p:nvPicPr>
          <p:cNvPr id="6" name="Picture 5" descr="TwoGentlemen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7" y="19434700"/>
            <a:ext cx="10386334" cy="7221452"/>
          </a:xfrm>
          <a:prstGeom prst="rect">
            <a:avLst/>
          </a:prstGeom>
        </p:spPr>
      </p:pic>
      <p:pic>
        <p:nvPicPr>
          <p:cNvPr id="7" name="Picture 6" descr="Tempest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6" y="26862218"/>
            <a:ext cx="10540336" cy="7130536"/>
          </a:xfrm>
          <a:prstGeom prst="rect">
            <a:avLst/>
          </a:prstGeom>
        </p:spPr>
      </p:pic>
      <p:pic>
        <p:nvPicPr>
          <p:cNvPr id="9" name="Picture 8" descr="Midsummer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42" y="19434700"/>
            <a:ext cx="10938533" cy="7221452"/>
          </a:xfrm>
          <a:prstGeom prst="rect">
            <a:avLst/>
          </a:prstGeom>
        </p:spPr>
      </p:pic>
      <p:pic>
        <p:nvPicPr>
          <p:cNvPr id="10" name="Picture 9" descr="Comedy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493" y="34354187"/>
            <a:ext cx="12658554" cy="9383509"/>
          </a:xfrm>
          <a:prstGeom prst="rect">
            <a:avLst/>
          </a:prstGeom>
        </p:spPr>
      </p:pic>
      <p:pic>
        <p:nvPicPr>
          <p:cNvPr id="11" name="Picture 10" descr="MerryWives.tif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7" y="34354188"/>
            <a:ext cx="12623009" cy="93835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426</Words>
  <Application>Microsoft Office PowerPoint</Application>
  <PresentationFormat>Custom</PresentationFormat>
  <Paragraphs>37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TextLab Introducing Students to Methods of Digital Humanities &amp; Text Analysis</vt:lpstr>
    </vt:vector>
  </TitlesOfParts>
  <Company>uos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TextLab Introducing Students to Methods of Digital Text Analysis</dc:title>
  <dc:creator>uos uos</dc:creator>
  <cp:lastModifiedBy>Gallagher-Brett A.</cp:lastModifiedBy>
  <cp:revision>22</cp:revision>
  <dcterms:created xsi:type="dcterms:W3CDTF">2012-02-14T10:58:28Z</dcterms:created>
  <dcterms:modified xsi:type="dcterms:W3CDTF">2012-05-09T16:21:43Z</dcterms:modified>
</cp:coreProperties>
</file>